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  <Override PartName="/ppt/charts/style2.xml" ContentType="application/vnd.ms-office.chartstyle+xml"/>
  <Override PartName="/ppt/charts/colors2.xml" ContentType="application/vnd.ms-office.chartcolorstyle+xml"/>
  <Override PartName="/ppt/charts/style3.xml" ContentType="application/vnd.ms-office.chartstyle+xml"/>
  <Override PartName="/ppt/charts/colors3.xml" ContentType="application/vnd.ms-office.chartcolorstyle+xml"/>
  <Override PartName="/ppt/charts/style4.xml" ContentType="application/vnd.ms-office.chartstyle+xml"/>
  <Override PartName="/ppt/charts/colors4.xml" ContentType="application/vnd.ms-office.chartcolorstyle+xml"/>
  <Override PartName="/ppt/charts/style5.xml" ContentType="application/vnd.ms-office.chartstyle+xml"/>
  <Override PartName="/ppt/charts/colors5.xml" ContentType="application/vnd.ms-office.chartcolorstyle+xml"/>
  <Override PartName="/ppt/charts/style6.xml" ContentType="application/vnd.ms-office.chartstyle+xml"/>
  <Override PartName="/ppt/charts/colors6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5"/>
  </p:notesMasterIdLst>
  <p:handoutMasterIdLst>
    <p:handoutMasterId r:id="rId26"/>
  </p:handoutMasterIdLst>
  <p:sldIdLst>
    <p:sldId id="516" r:id="rId3"/>
    <p:sldId id="507" r:id="rId4"/>
    <p:sldId id="502" r:id="rId5"/>
    <p:sldId id="503" r:id="rId6"/>
    <p:sldId id="504" r:id="rId7"/>
    <p:sldId id="505" r:id="rId8"/>
    <p:sldId id="508" r:id="rId9"/>
    <p:sldId id="506" r:id="rId10"/>
    <p:sldId id="511" r:id="rId11"/>
    <p:sldId id="519" r:id="rId12"/>
    <p:sldId id="532" r:id="rId13"/>
    <p:sldId id="525" r:id="rId14"/>
    <p:sldId id="512" r:id="rId15"/>
    <p:sldId id="513" r:id="rId16"/>
    <p:sldId id="534" r:id="rId17"/>
    <p:sldId id="527" r:id="rId18"/>
    <p:sldId id="528" r:id="rId19"/>
    <p:sldId id="524" r:id="rId20"/>
    <p:sldId id="526" r:id="rId21"/>
    <p:sldId id="521" r:id="rId22"/>
    <p:sldId id="533" r:id="rId23"/>
    <p:sldId id="461" r:id="rId24"/>
  </p:sldIdLst>
  <p:sldSz cx="12192000" cy="6858000"/>
  <p:notesSz cx="9874250" cy="67976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33"/>
    <a:srgbClr val="523DED"/>
    <a:srgbClr val="FF3300"/>
    <a:srgbClr val="24AC34"/>
    <a:srgbClr val="FF5050"/>
    <a:srgbClr val="FF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B9631B5-78F2-41C9-869B-9F39066F8104}" styleName="Средний стиль 3 -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4C1A8A3-306A-4EB7-A6B1-4F7E0EB9C5D6}" styleName="Средний стиль 3 -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7" autoAdjust="0"/>
    <p:restoredTop sz="86400" autoAdjust="0"/>
  </p:normalViewPr>
  <p:slideViewPr>
    <p:cSldViewPr>
      <p:cViewPr>
        <p:scale>
          <a:sx n="124" d="100"/>
          <a:sy n="124" d="100"/>
        </p:scale>
        <p:origin x="2178" y="94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966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3" Type="http://schemas.microsoft.com/office/2011/relationships/chartStyle" Target="style5.xml"/><Relationship Id="rId2" Type="http://schemas.microsoft.com/office/2011/relationships/chartColorStyle" Target="colors5.xml"/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3" Type="http://schemas.microsoft.com/office/2011/relationships/chartStyle" Target="style6.xml"/><Relationship Id="rId2" Type="http://schemas.microsoft.com/office/2011/relationships/chartColorStyle" Target="colors6.xml"/><Relationship Id="rId1" Type="http://schemas.openxmlformats.org/officeDocument/2006/relationships/package" Target="../embeddings/Microsoft_Excel_Worksheet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кол-во коек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3.356481481481477E-2"/>
                  <c:y val="-7.0150816522362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3.7111290494335654E-2"/>
                  <c:y val="-7.0150816522362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3.7829340525872515E-2"/>
                  <c:y val="-6.173271853967873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Лист1!$A$2:$A$4</c:f>
              <c:strCache>
                <c:ptCount val="3"/>
                <c:pt idx="0">
                  <c:v>2014 год</c:v>
                </c:pt>
                <c:pt idx="1">
                  <c:v>9 мес. 2015 года</c:v>
                </c:pt>
                <c:pt idx="2">
                  <c:v>2016 год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68</c:v>
                </c:pt>
                <c:pt idx="1">
                  <c:v>212</c:v>
                </c:pt>
                <c:pt idx="2">
                  <c:v>231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609536"/>
        <c:axId val="4611072"/>
        <c:axId val="0"/>
      </c:bar3DChart>
      <c:catAx>
        <c:axId val="46095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611072"/>
        <c:crosses val="autoZero"/>
        <c:auto val="1"/>
        <c:lblAlgn val="ctr"/>
        <c:lblOffset val="100"/>
        <c:noMultiLvlLbl val="0"/>
      </c:catAx>
      <c:valAx>
        <c:axId val="46110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6095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0907325190096147"/>
          <c:y val="0.26018529095354953"/>
          <c:w val="0.15866788786818314"/>
          <c:h val="0.3505516947443008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Базовая программа государственных гарантий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2.0833333333333332E-2"/>
                  <c:y val="-3.086635926983936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2.0833333333333249E-2"/>
                  <c:y val="-3.086635926983936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2.4305555555555469E-2"/>
                  <c:y val="-3.086635926983936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aseline="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28</c:v>
                </c:pt>
                <c:pt idx="1">
                  <c:v>28</c:v>
                </c:pt>
                <c:pt idx="2">
                  <c:v>28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Государственная программа Российской Федерации "Развитие здравоохранения"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1.1574074074074073E-2"/>
                  <c:y val="-4.209048991341732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5.7870370370370367E-3"/>
                  <c:y val="-4.209048991341732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6.9444444444444441E-3"/>
                  <c:y val="-2.806032660894488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aseline="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</c:numCache>
            </c:num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1.7</c:v>
                </c:pt>
                <c:pt idx="1">
                  <c:v>1.7</c:v>
                </c:pt>
                <c:pt idx="2">
                  <c:v>4.4000000000000004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Исполнение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8518518518518517E-2"/>
                  <c:y val="-1.4030163304472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2.0833333333333332E-2"/>
                  <c:y val="-3.928445725252283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5046296296296295E-2"/>
                  <c:y val="-2.52542939480504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aseline="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</c:numCache>
            </c:num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3.6</c:v>
                </c:pt>
                <c:pt idx="1">
                  <c:v>11.6</c:v>
                </c:pt>
                <c:pt idx="2">
                  <c:v>14.3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shape val="box"/>
        <c:axId val="9667328"/>
        <c:axId val="9668864"/>
        <c:axId val="0"/>
      </c:bar3DChart>
      <c:catAx>
        <c:axId val="96673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9668864"/>
        <c:crosses val="autoZero"/>
        <c:auto val="1"/>
        <c:lblAlgn val="ctr"/>
        <c:lblOffset val="100"/>
        <c:noMultiLvlLbl val="0"/>
      </c:catAx>
      <c:valAx>
        <c:axId val="96688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96673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6927766841644798"/>
          <c:y val="0.18181876431601407"/>
          <c:w val="0.3237778871391076"/>
          <c:h val="0.6840648056557245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Lbl>
              <c:idx val="5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Лист1!$A$2:$A$8</c:f>
              <c:strCache>
                <c:ptCount val="7"/>
                <c:pt idx="0">
                  <c:v>Пациенты с различными формами злокачественных новообразований</c:v>
                </c:pt>
                <c:pt idx="1">
                  <c:v>Пациенты с органной недостаточностью в стадии декомпенсации, при невозможности достичь ремиссии заболевания или стабилизации состояния пациента</c:v>
                </c:pt>
                <c:pt idx="2">
                  <c:v>Пациенты с хроническими прогрессирующими заболеваниями терапевтического профиля в терминальной стадии развития</c:v>
                </c:pt>
                <c:pt idx="3">
                  <c:v>Пациенты с тяжелыми необратимыми последствиями нарушений мозгового кровообращения, нуждающиеся в симптоматическом лечении и обеспечении ухода при оказании МП</c:v>
                </c:pt>
                <c:pt idx="4">
                  <c:v>Пациенты с тяжелыми необратимыми последствиями травм, нуждающиеся в симптоматической терапии и обеспечении ухода при оказании МП</c:v>
                </c:pt>
                <c:pt idx="5">
                  <c:v>Пациенты с дегенеративными заболеваниями нервной системы на поздних стадиях развития заболевания</c:v>
                </c:pt>
                <c:pt idx="6">
                  <c:v>Пациенты с различными формами деменции, в том числе с болезнью Альцгеймера, в терминальной стадии заболевания</c:v>
                </c:pt>
              </c:strCache>
            </c:strRef>
          </c:cat>
          <c:val>
            <c:numRef>
              <c:f>Лист1!$B$2:$B$8</c:f>
              <c:numCache>
                <c:formatCode>0.0%</c:formatCode>
                <c:ptCount val="7"/>
                <c:pt idx="0">
                  <c:v>0.52700000000000002</c:v>
                </c:pt>
                <c:pt idx="1">
                  <c:v>4.9000000000000002E-2</c:v>
                </c:pt>
                <c:pt idx="2">
                  <c:v>0.123</c:v>
                </c:pt>
                <c:pt idx="3">
                  <c:v>0.20300000000000001</c:v>
                </c:pt>
                <c:pt idx="4">
                  <c:v>4.7E-2</c:v>
                </c:pt>
                <c:pt idx="5">
                  <c:v>4.3999999999999997E-2</c:v>
                </c:pt>
                <c:pt idx="6">
                  <c:v>7.0000000000000001E-3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53227535360163325"/>
          <c:y val="8.5788814446781839E-2"/>
          <c:w val="0.46078020195392244"/>
          <c:h val="0.858531101557834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Лист1!$B$2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Лист1!$A$3:$A$9</c:f>
              <c:strCache>
                <c:ptCount val="7"/>
                <c:pt idx="0">
                  <c:v>Пациенты с различными формами злокачественных новообразований</c:v>
                </c:pt>
                <c:pt idx="1">
                  <c:v>Пациенты с органной недостаточностью в стадии декомпенсации, при невозможности достичь ремиссии заболевания или стабилизации состояния пациента</c:v>
                </c:pt>
                <c:pt idx="2">
                  <c:v>Пациенты с хроническими прогрессирующими заболеваниями терапевтического профиля в терминальной стадии развития</c:v>
                </c:pt>
                <c:pt idx="3">
                  <c:v>Пациенты с тяжелыми необратимыми последствиями нарушений мозгового кровообращения, нуждающиеся в симптоматическом лечении и обеспечении ухода при оказании МП</c:v>
                </c:pt>
                <c:pt idx="4">
                  <c:v>Пациенты с тяжелыми необратимыми последствиями травм, нуждающиеся в симптоматической терапии и обеспечении ухода при оказании МП</c:v>
                </c:pt>
                <c:pt idx="5">
                  <c:v>Пациенты с дегенеративными заболеваниями нервной системы на поздних стадиях развития заболевания</c:v>
                </c:pt>
                <c:pt idx="6">
                  <c:v>Пациенты с различными формами деменции, в том числе с болезнью Альцгеймера, в терминальной стадии заболевания</c:v>
                </c:pt>
              </c:strCache>
            </c:strRef>
          </c:cat>
          <c:val>
            <c:numRef>
              <c:f>Лист1!$B$3:$B$9</c:f>
              <c:numCache>
                <c:formatCode>0.0%</c:formatCode>
                <c:ptCount val="7"/>
                <c:pt idx="0">
                  <c:v>0.63600000000000001</c:v>
                </c:pt>
                <c:pt idx="1">
                  <c:v>6.0999999999999999E-2</c:v>
                </c:pt>
                <c:pt idx="2">
                  <c:v>0.13500000000000001</c:v>
                </c:pt>
                <c:pt idx="3">
                  <c:v>0.10100000000000001</c:v>
                </c:pt>
                <c:pt idx="4">
                  <c:v>5.2999999999999999E-2</c:v>
                </c:pt>
                <c:pt idx="5">
                  <c:v>1.2999999999999999E-2</c:v>
                </c:pt>
                <c:pt idx="6">
                  <c:v>2E-3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53227535360163325"/>
          <c:y val="8.5788814446781839E-2"/>
          <c:w val="0.46078020195392244"/>
          <c:h val="0.858531101557834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пролечено пациентов (стационар)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3.356481481481477E-2"/>
                  <c:y val="-7.0150816522362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3.3564814814814728E-2"/>
                  <c:y val="-8.137494716594015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Лист1!$A$2:$A$3</c:f>
              <c:strCache>
                <c:ptCount val="2"/>
                <c:pt idx="0">
                  <c:v>2014 год</c:v>
                </c:pt>
                <c:pt idx="1">
                  <c:v>9 мес. 2015 года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888</c:v>
                </c:pt>
                <c:pt idx="1">
                  <c:v>2663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выполнено посещений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2.3148148148148064E-2"/>
                  <c:y val="-5.892668587878425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2.6620370370370284E-2"/>
                  <c:y val="-6.45387512005732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Лист1!$A$2:$A$3</c:f>
              <c:strCache>
                <c:ptCount val="2"/>
                <c:pt idx="0">
                  <c:v>2014 год</c:v>
                </c:pt>
                <c:pt idx="1">
                  <c:v>9 мес. 2015 года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0</c:v>
                </c:pt>
                <c:pt idx="1">
                  <c:v>574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9973760"/>
        <c:axId val="9975296"/>
        <c:axId val="0"/>
      </c:bar3DChart>
      <c:catAx>
        <c:axId val="99737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9975296"/>
        <c:crosses val="autoZero"/>
        <c:auto val="1"/>
        <c:lblAlgn val="ctr"/>
        <c:lblOffset val="100"/>
        <c:noMultiLvlLbl val="0"/>
      </c:catAx>
      <c:valAx>
        <c:axId val="99752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99737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3459673774065004"/>
          <c:y val="0.26018529095354953"/>
          <c:w val="0.23314444106032364"/>
          <c:h val="0.3505516947443008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кол-во обученных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3.356481481481477E-2"/>
                  <c:y val="-7.0150816522362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3.3564814814814728E-2"/>
                  <c:y val="-8.137494716594015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Лист1!$A$2:$A$3</c:f>
              <c:strCache>
                <c:ptCount val="2"/>
                <c:pt idx="0">
                  <c:v>2014 год</c:v>
                </c:pt>
                <c:pt idx="1">
                  <c:v>9 мес. 2015 года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468</c:v>
                </c:pt>
                <c:pt idx="1">
                  <c:v>734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0001408"/>
        <c:axId val="10052352"/>
        <c:axId val="0"/>
      </c:bar3DChart>
      <c:catAx>
        <c:axId val="100014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0052352"/>
        <c:crosses val="autoZero"/>
        <c:auto val="1"/>
        <c:lblAlgn val="ctr"/>
        <c:lblOffset val="100"/>
        <c:noMultiLvlLbl val="0"/>
      </c:catAx>
      <c:valAx>
        <c:axId val="100523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00014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0907325190096147"/>
          <c:y val="0.26018529095354953"/>
          <c:w val="0.15866788786818314"/>
          <c:h val="0.3505516947443008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врачебный персонал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1.2731481481481481E-2"/>
                  <c:y val="-7.576288184415118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3.4722222222222224E-2"/>
                  <c:y val="-8.137494716594015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Лист1!$A$2:$A$3</c:f>
              <c:strCache>
                <c:ptCount val="2"/>
                <c:pt idx="0">
                  <c:v>в объеме 72 часа</c:v>
                </c:pt>
                <c:pt idx="1">
                  <c:v>в объеме 144 часа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217</c:v>
                </c:pt>
                <c:pt idx="1">
                  <c:v>27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 медицинский персонал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3.1250000000000042E-2"/>
                  <c:y val="-6.17327185396787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3.3564814814814901E-2"/>
                  <c:y val="-7.295684918325669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Лист1!$A$2:$A$3</c:f>
              <c:strCache>
                <c:ptCount val="2"/>
                <c:pt idx="0">
                  <c:v>в объеме 72 часа</c:v>
                </c:pt>
                <c:pt idx="1">
                  <c:v>в объеме 144 часа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277</c:v>
                </c:pt>
                <c:pt idx="1">
                  <c:v>38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0075520"/>
        <c:axId val="10093696"/>
        <c:axId val="0"/>
      </c:bar3DChart>
      <c:catAx>
        <c:axId val="100755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0093696"/>
        <c:crosses val="autoZero"/>
        <c:auto val="1"/>
        <c:lblAlgn val="ctr"/>
        <c:lblOffset val="100"/>
        <c:noMultiLvlLbl val="0"/>
      </c:catAx>
      <c:valAx>
        <c:axId val="100936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00755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44667350174978127"/>
          <c:y val="0.10304746194345822"/>
          <c:w val="0.21536353528725577"/>
          <c:h val="0.2326983229867323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4" y="2"/>
            <a:ext cx="4277845" cy="339613"/>
          </a:xfrm>
          <a:prstGeom prst="rect">
            <a:avLst/>
          </a:prstGeom>
        </p:spPr>
        <p:txBody>
          <a:bodyPr vert="horz" lIns="90965" tIns="45482" rIns="90965" bIns="45482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594104" y="2"/>
            <a:ext cx="4277843" cy="339613"/>
          </a:xfrm>
          <a:prstGeom prst="rect">
            <a:avLst/>
          </a:prstGeom>
        </p:spPr>
        <p:txBody>
          <a:bodyPr vert="horz" lIns="90965" tIns="45482" rIns="90965" bIns="45482" rtlCol="0"/>
          <a:lstStyle>
            <a:lvl1pPr algn="r">
              <a:defRPr sz="1200"/>
            </a:lvl1pPr>
          </a:lstStyle>
          <a:p>
            <a:fld id="{57C6362F-BB17-40F3-994E-3A97AB4305F7}" type="datetimeFigureOut">
              <a:rPr lang="ru-RU" smtClean="0"/>
              <a:t>27.11.2015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4" y="6456978"/>
            <a:ext cx="4277845" cy="339612"/>
          </a:xfrm>
          <a:prstGeom prst="rect">
            <a:avLst/>
          </a:prstGeom>
        </p:spPr>
        <p:txBody>
          <a:bodyPr vert="horz" lIns="90965" tIns="45482" rIns="90965" bIns="45482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594104" y="6456978"/>
            <a:ext cx="4277843" cy="339612"/>
          </a:xfrm>
          <a:prstGeom prst="rect">
            <a:avLst/>
          </a:prstGeom>
        </p:spPr>
        <p:txBody>
          <a:bodyPr vert="horz" lIns="90965" tIns="45482" rIns="90965" bIns="45482" rtlCol="0" anchor="b"/>
          <a:lstStyle>
            <a:lvl1pPr algn="r">
              <a:defRPr sz="1200"/>
            </a:lvl1pPr>
          </a:lstStyle>
          <a:p>
            <a:fld id="{151CA32B-B461-4F59-AB10-338527EBBF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56705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4278841" cy="339883"/>
          </a:xfrm>
          <a:prstGeom prst="rect">
            <a:avLst/>
          </a:prstGeom>
        </p:spPr>
        <p:txBody>
          <a:bodyPr vert="horz" lIns="91428" tIns="45714" rIns="91428" bIns="45714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593130" y="3"/>
            <a:ext cx="4278841" cy="339883"/>
          </a:xfrm>
          <a:prstGeom prst="rect">
            <a:avLst/>
          </a:prstGeom>
        </p:spPr>
        <p:txBody>
          <a:bodyPr vert="horz" lIns="91428" tIns="45714" rIns="91428" bIns="45714" rtlCol="0"/>
          <a:lstStyle>
            <a:lvl1pPr algn="r">
              <a:defRPr sz="1200"/>
            </a:lvl1pPr>
          </a:lstStyle>
          <a:p>
            <a:fld id="{9889F578-8A08-4B2F-BF0F-11AF950C25D4}" type="datetimeFigureOut">
              <a:rPr lang="ru-RU" smtClean="0"/>
              <a:pPr/>
              <a:t>27.11.2015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670175" y="509588"/>
            <a:ext cx="4533900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8" tIns="45714" rIns="91428" bIns="45714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87426" y="3228898"/>
            <a:ext cx="7899400" cy="3058953"/>
          </a:xfrm>
          <a:prstGeom prst="rect">
            <a:avLst/>
          </a:prstGeom>
        </p:spPr>
        <p:txBody>
          <a:bodyPr vert="horz" lIns="91428" tIns="45714" rIns="91428" bIns="45714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7" y="6456615"/>
            <a:ext cx="4278841" cy="339883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593130" y="6456615"/>
            <a:ext cx="4278841" cy="339883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r">
              <a:defRPr sz="1200"/>
            </a:lvl1pPr>
          </a:lstStyle>
          <a:p>
            <a:fld id="{649576B2-0A48-454F-B692-21D28613BF6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870774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670175" y="509588"/>
            <a:ext cx="4533900" cy="25495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22707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33708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670175" y="509588"/>
            <a:ext cx="4533900" cy="25495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59796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90AC4-9592-45DC-9936-C718462EB746}" type="datetime1">
              <a:rPr lang="ru-RU" smtClean="0"/>
              <a:t>27.11.2015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094C9-A9EB-499C-9F6C-8ABF0D84336B}" type="datetime1">
              <a:rPr lang="ru-RU" smtClean="0"/>
              <a:t>27.11.2015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92549-4001-4D22-B01B-7840B8AA0067}" type="datetime1">
              <a:rPr lang="ru-RU" smtClean="0"/>
              <a:t>27.11.2015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Образец подзаголовка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11B7-8251-4370-9A7D-B6E877F057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Скругленный прямоугольник 7"/>
          <p:cNvSpPr/>
          <p:nvPr userDrawn="1"/>
        </p:nvSpPr>
        <p:spPr>
          <a:xfrm>
            <a:off x="1" y="6237312"/>
            <a:ext cx="12191999" cy="620688"/>
          </a:xfrm>
          <a:prstGeom prst="roundRect">
            <a:avLst>
              <a:gd name="adj" fmla="val 0"/>
            </a:avLst>
          </a:prstGeom>
          <a:gradFill flip="none" rotWithShape="1">
            <a:gsLst>
              <a:gs pos="3000">
                <a:schemeClr val="tx2">
                  <a:lumMod val="60000"/>
                  <a:lumOff val="40000"/>
                </a:schemeClr>
              </a:gs>
              <a:gs pos="100000">
                <a:srgbClr val="FFFFFF"/>
              </a:gs>
            </a:gsLst>
            <a:lin ang="162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7780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 userDrawn="1"/>
        </p:nvSpPr>
        <p:spPr>
          <a:xfrm>
            <a:off x="0" y="6264696"/>
            <a:ext cx="12192000" cy="620688"/>
          </a:xfrm>
          <a:prstGeom prst="roundRect">
            <a:avLst>
              <a:gd name="adj" fmla="val 0"/>
            </a:avLst>
          </a:prstGeom>
          <a:gradFill flip="none" rotWithShape="1">
            <a:gsLst>
              <a:gs pos="3000">
                <a:schemeClr val="tx2">
                  <a:lumMod val="60000"/>
                  <a:lumOff val="40000"/>
                </a:schemeClr>
              </a:gs>
              <a:gs pos="100000">
                <a:srgbClr val="FFFFFF"/>
              </a:gs>
            </a:gsLst>
            <a:lin ang="162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err="1" smtClean="0"/>
              <a:t>Образец</a:t>
            </a:r>
            <a:r>
              <a:rPr lang="en-US" dirty="0" smtClean="0"/>
              <a:t> </a:t>
            </a:r>
            <a:r>
              <a:rPr lang="en-US" dirty="0" err="1" smtClean="0"/>
              <a:t>текста</a:t>
            </a:r>
            <a:endParaRPr lang="en-US" dirty="0" smtClean="0"/>
          </a:p>
          <a:p>
            <a:pPr lvl="1"/>
            <a:r>
              <a:rPr lang="en-US" dirty="0" err="1" smtClean="0"/>
              <a:t>Второй</a:t>
            </a:r>
            <a:r>
              <a:rPr lang="en-US" dirty="0" smtClean="0"/>
              <a:t> </a:t>
            </a:r>
            <a:r>
              <a:rPr lang="en-US" dirty="0" err="1" smtClean="0"/>
              <a:t>уровень</a:t>
            </a:r>
            <a:endParaRPr lang="en-US" dirty="0" smtClean="0"/>
          </a:p>
          <a:p>
            <a:pPr lvl="2"/>
            <a:r>
              <a:rPr lang="en-US" dirty="0" err="1" smtClean="0"/>
              <a:t>Третий</a:t>
            </a:r>
            <a:r>
              <a:rPr lang="en-US" dirty="0" smtClean="0"/>
              <a:t> </a:t>
            </a:r>
            <a:r>
              <a:rPr lang="en-US" dirty="0" err="1" smtClean="0"/>
              <a:t>уровень</a:t>
            </a:r>
            <a:endParaRPr lang="en-US" dirty="0" smtClean="0"/>
          </a:p>
          <a:p>
            <a:pPr lvl="3"/>
            <a:r>
              <a:rPr lang="en-US" dirty="0" err="1" smtClean="0"/>
              <a:t>Четвертый</a:t>
            </a:r>
            <a:r>
              <a:rPr lang="en-US" dirty="0" smtClean="0"/>
              <a:t> </a:t>
            </a:r>
            <a:r>
              <a:rPr lang="en-US" dirty="0" err="1" smtClean="0"/>
              <a:t>уровень</a:t>
            </a:r>
            <a:endParaRPr lang="en-US" dirty="0" smtClean="0"/>
          </a:p>
          <a:p>
            <a:pPr lvl="4"/>
            <a:r>
              <a:rPr lang="en-US" dirty="0" err="1" smtClean="0"/>
              <a:t>Пятый</a:t>
            </a:r>
            <a:r>
              <a:rPr lang="en-US" dirty="0" smtClean="0"/>
              <a:t> </a:t>
            </a:r>
            <a:r>
              <a:rPr lang="en-US" dirty="0" err="1" smtClean="0"/>
              <a:t>уровень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11B7-8251-4370-9A7D-B6E877F057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911424" y="6237312"/>
            <a:ext cx="102731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800" dirty="0" smtClean="0">
                <a:solidFill>
                  <a:srgbClr val="1F497D"/>
                </a:solidFill>
              </a:rPr>
              <a:t>Коллегия Департамента здравоохранения </a:t>
            </a:r>
          </a:p>
          <a:p>
            <a:pPr algn="ctr"/>
            <a:r>
              <a:rPr lang="ru-RU" sz="1800" dirty="0" smtClean="0">
                <a:solidFill>
                  <a:srgbClr val="1F497D"/>
                </a:solidFill>
              </a:rPr>
              <a:t> Ханты-Мансийского автономного округа - Югры</a:t>
            </a:r>
          </a:p>
          <a:p>
            <a:r>
              <a:rPr lang="ru-RU" sz="1800" dirty="0" smtClean="0">
                <a:solidFill>
                  <a:prstClr val="black"/>
                </a:solidFill>
              </a:rPr>
              <a:t> </a:t>
            </a:r>
            <a:endParaRPr lang="ru-RU" sz="1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4193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11B7-8251-4370-9A7D-B6E877F057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4009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11B7-8251-4370-9A7D-B6E877F057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917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11B7-8251-4370-9A7D-B6E877F057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7954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11B7-8251-4370-9A7D-B6E877F057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6855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11B7-8251-4370-9A7D-B6E877F057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7055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11B7-8251-4370-9A7D-B6E877F057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384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D957C-70B3-4E23-9CFF-CE62DF558D07}" type="datetime1">
              <a:rPr lang="ru-RU" smtClean="0"/>
              <a:t>27.11.2015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Чтобы добавить рисунок, перетащите его на заполнитель или щелкните значок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11B7-8251-4370-9A7D-B6E877F057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3553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11B7-8251-4370-9A7D-B6E877F057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0899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11B7-8251-4370-9A7D-B6E877F057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8489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42485" y="96839"/>
            <a:ext cx="9544049" cy="14128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1265768" y="1981200"/>
            <a:ext cx="10215033" cy="4114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F1C363-75DF-461A-B5BE-DCDFEA7B66F4}" type="datetime1">
              <a:rPr lang="ru-RU" smtClean="0">
                <a:solidFill>
                  <a:prstClr val="black"/>
                </a:solidFill>
              </a:rPr>
              <a:t>27.11.2015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B33F33-772C-4CD2-92D4-50C77412FF5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2110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EE0D4-D01B-4655-8554-D9D90159EDB5}" type="datetime1">
              <a:rPr lang="ru-RU" smtClean="0"/>
              <a:t>27.11.2015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C1EE7-9547-4691-A35C-EAA0874B46DF}" type="datetime1">
              <a:rPr lang="ru-RU" smtClean="0"/>
              <a:t>27.11.2015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F27DA-02B5-4A3E-8B5E-55F9B689FF02}" type="datetime1">
              <a:rPr lang="ru-RU" smtClean="0"/>
              <a:t>27.11.2015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E227E-349B-45F5-BAA2-AE68F1936E3E}" type="datetime1">
              <a:rPr lang="ru-RU" smtClean="0"/>
              <a:t>27.11.2015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1673B-4D55-4CA3-8072-850E8D111463}" type="datetime1">
              <a:rPr lang="ru-RU" smtClean="0"/>
              <a:t>27.11.2015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FC922-BD86-4A07-B81D-C51A2E39C7A5}" type="datetime1">
              <a:rPr lang="ru-RU" smtClean="0"/>
              <a:t>27.11.2015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645CA-272D-40BB-B6DA-40E02A7B2970}" type="datetime1">
              <a:rPr lang="ru-RU" smtClean="0"/>
              <a:t>27.11.2015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14F5C3-4E9D-468E-86AE-96F02A2E3842}" type="datetime1">
              <a:rPr lang="ru-RU" smtClean="0"/>
              <a:t>27.11.2015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1" descr="C:\Users\KIZNERAAMED\Desktop\12.jp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pic>
        <p:nvPicPr>
          <p:cNvPr id="8" name="Picture 2" descr="\\Kostinv\obmen\От Пинжакова\ЛОГОТИП_ДЗ.jpg"/>
          <p:cNvPicPr>
            <a:picLocks noChangeAspect="1" noChangeArrowheads="1"/>
          </p:cNvPicPr>
          <p:nvPr userDrawn="1"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896533" y="142646"/>
            <a:ext cx="1199456" cy="694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кругленный прямоугольник 10"/>
          <p:cNvSpPr/>
          <p:nvPr/>
        </p:nvSpPr>
        <p:spPr>
          <a:xfrm>
            <a:off x="2" y="6237312"/>
            <a:ext cx="12191999" cy="620688"/>
          </a:xfrm>
          <a:prstGeom prst="roundRect">
            <a:avLst>
              <a:gd name="adj" fmla="val 0"/>
            </a:avLst>
          </a:prstGeom>
          <a:gradFill flip="none" rotWithShape="1">
            <a:gsLst>
              <a:gs pos="3000">
                <a:schemeClr val="tx2">
                  <a:lumMod val="60000"/>
                  <a:lumOff val="40000"/>
                </a:schemeClr>
              </a:gs>
              <a:gs pos="100000">
                <a:srgbClr val="FFFFFF"/>
              </a:gs>
            </a:gsLst>
            <a:lin ang="162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896533" y="6237313"/>
            <a:ext cx="685867" cy="4841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D11B7-8251-4370-9A7D-B6E877F057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3" descr="flag_gerb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8683" y="0"/>
            <a:ext cx="1922779" cy="764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911424" y="6237313"/>
            <a:ext cx="102731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800" dirty="0" smtClean="0">
                <a:solidFill>
                  <a:srgbClr val="1F497D"/>
                </a:solidFill>
              </a:rPr>
              <a:t>Коллегия Департамента здравоохранения </a:t>
            </a:r>
          </a:p>
          <a:p>
            <a:pPr algn="ctr"/>
            <a:r>
              <a:rPr lang="ru-RU" sz="1800" dirty="0" smtClean="0">
                <a:solidFill>
                  <a:srgbClr val="1F497D"/>
                </a:solidFill>
              </a:rPr>
              <a:t> Ханты-Мансийского автономного округа - Югры</a:t>
            </a:r>
          </a:p>
          <a:p>
            <a:pPr algn="ctr"/>
            <a:endParaRPr lang="ru-RU" sz="1800" dirty="0" smtClean="0">
              <a:solidFill>
                <a:srgbClr val="1F497D"/>
              </a:solidFill>
            </a:endParaRPr>
          </a:p>
          <a:p>
            <a:r>
              <a:rPr lang="ru-RU" sz="1800" dirty="0" smtClean="0">
                <a:solidFill>
                  <a:prstClr val="black"/>
                </a:solidFill>
              </a:rPr>
              <a:t> </a:t>
            </a:r>
            <a:endParaRPr lang="ru-RU" sz="1800" dirty="0">
              <a:solidFill>
                <a:prstClr val="black"/>
              </a:solidFill>
            </a:endParaRPr>
          </a:p>
        </p:txBody>
      </p:sp>
      <p:pic>
        <p:nvPicPr>
          <p:cNvPr id="8" name="Picture 2" descr="\\Kostinv\obmen\От Пинжакова\ЛОГОТИП_ДЗ.jpg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11424" y="188640"/>
            <a:ext cx="864096" cy="500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59769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gif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4" name="Picture 4" descr="C:\Users\KIZNERAAMED\Desktop\на коллегию\пляшечник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12192000" cy="6857999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" name="Подзаголовок 2"/>
          <p:cNvSpPr txBox="1">
            <a:spLocks/>
          </p:cNvSpPr>
          <p:nvPr/>
        </p:nvSpPr>
        <p:spPr>
          <a:xfrm>
            <a:off x="3071664" y="6109501"/>
            <a:ext cx="6400800" cy="5000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 algn="ctr">
              <a:spcBef>
                <a:spcPct val="20000"/>
              </a:spcBef>
              <a:defRPr/>
            </a:pP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2015 год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524000" y="4143381"/>
            <a:ext cx="6000792" cy="2941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sz="1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       </a:t>
            </a:r>
            <a:endParaRPr lang="ru-RU" sz="1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03912" y="4255928"/>
            <a:ext cx="5616624" cy="140038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ru-RU" sz="1700" dirty="0" smtClean="0"/>
              <a:t>Докладчик: </a:t>
            </a:r>
          </a:p>
          <a:p>
            <a:pPr algn="r"/>
            <a:r>
              <a:rPr lang="ru-RU" sz="1700" dirty="0" smtClean="0"/>
              <a:t>заместитель директора</a:t>
            </a:r>
          </a:p>
          <a:p>
            <a:pPr algn="r"/>
            <a:r>
              <a:rPr lang="ru-RU" sz="1700" dirty="0" smtClean="0"/>
              <a:t>Департамента здравоохранения </a:t>
            </a:r>
          </a:p>
          <a:p>
            <a:pPr algn="r"/>
            <a:r>
              <a:rPr lang="ru-RU" sz="1700" dirty="0" smtClean="0"/>
              <a:t>Ханты-Мансийского автономного округа </a:t>
            </a:r>
            <a:r>
              <a:rPr lang="ru-RU" sz="1700" dirty="0"/>
              <a:t>– </a:t>
            </a:r>
            <a:r>
              <a:rPr lang="ru-RU" sz="1700" dirty="0" smtClean="0"/>
              <a:t>Югры </a:t>
            </a:r>
          </a:p>
          <a:p>
            <a:pPr algn="r"/>
            <a:r>
              <a:rPr lang="ru-RU" sz="1700" dirty="0" smtClean="0"/>
              <a:t>В.А. Нигматулин</a:t>
            </a:r>
            <a:endParaRPr lang="ru-RU" sz="1700" dirty="0"/>
          </a:p>
        </p:txBody>
      </p:sp>
      <p:sp>
        <p:nvSpPr>
          <p:cNvPr id="9" name="Овал 8"/>
          <p:cNvSpPr/>
          <p:nvPr/>
        </p:nvSpPr>
        <p:spPr>
          <a:xfrm>
            <a:off x="479376" y="229701"/>
            <a:ext cx="1224136" cy="133793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noFill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1460" y="2204864"/>
            <a:ext cx="9165060" cy="1143000"/>
          </a:xfrm>
        </p:spPr>
        <p:txBody>
          <a:bodyPr>
            <a:noAutofit/>
          </a:bodyPr>
          <a:lstStyle/>
          <a:p>
            <a: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Организация паллиативной медицинской помощи 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Ханты-Мансийском 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автономном </a:t>
            </a:r>
            <a: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округе – 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Югре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4264" y="3429000"/>
            <a:ext cx="2873584" cy="301726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826" y="357062"/>
            <a:ext cx="811685" cy="940201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703512" y="568352"/>
            <a:ext cx="2304257" cy="5760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1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Правительство </a:t>
            </a:r>
          </a:p>
          <a:p>
            <a:r>
              <a:rPr lang="ru-RU" sz="11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Ханты-Мансийского </a:t>
            </a:r>
          </a:p>
          <a:p>
            <a:r>
              <a:rPr lang="ru-RU" sz="11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автономного округа - Югры</a:t>
            </a:r>
            <a:endParaRPr lang="ru-RU" sz="11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8170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настоящее время </a:t>
            </a:r>
            <a:r>
              <a:rPr lang="ru-RU" dirty="0"/>
              <a:t>в </a:t>
            </a:r>
            <a:r>
              <a:rPr lang="ru-RU" dirty="0" smtClean="0"/>
              <a:t>Ханты-Мансийском </a:t>
            </a:r>
            <a:r>
              <a:rPr lang="ru-RU" dirty="0"/>
              <a:t>автономном округе – </a:t>
            </a:r>
            <a:r>
              <a:rPr lang="ru-RU" dirty="0" smtClean="0"/>
              <a:t>Югре паллиативную медицинскую помощь оказывают 26 медицинских организации , в </a:t>
            </a:r>
            <a:r>
              <a:rPr lang="ru-RU" dirty="0" err="1" smtClean="0"/>
              <a:t>т.ч</a:t>
            </a:r>
            <a:r>
              <a:rPr lang="ru-RU" dirty="0" smtClean="0"/>
              <a:t>. 8 в амбулаторном режиме, в 9 в стационарном и в 9 в амбулаторных и стационарн</a:t>
            </a:r>
            <a:r>
              <a:rPr lang="ru-RU" dirty="0"/>
              <a:t>ых</a:t>
            </a:r>
            <a:r>
              <a:rPr lang="ru-RU" dirty="0" smtClean="0"/>
              <a:t> условиях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8313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819000" y="683092"/>
            <a:ext cx="10101536" cy="6174907"/>
            <a:chOff x="819000" y="595058"/>
            <a:chExt cx="10245552" cy="6262942"/>
          </a:xfrm>
        </p:grpSpPr>
        <p:pic>
          <p:nvPicPr>
            <p:cNvPr id="6" name="Рисунок 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9000" y="595058"/>
              <a:ext cx="10245552" cy="6262942"/>
            </a:xfrm>
            <a:prstGeom prst="rect">
              <a:avLst/>
            </a:prstGeom>
          </p:spPr>
        </p:pic>
        <p:sp>
          <p:nvSpPr>
            <p:cNvPr id="5" name="Прямоугольник 4"/>
            <p:cNvSpPr/>
            <p:nvPr/>
          </p:nvSpPr>
          <p:spPr>
            <a:xfrm>
              <a:off x="6062111" y="3315718"/>
              <a:ext cx="241476" cy="37928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dirty="0" smtClean="0"/>
                <a:t> </a:t>
              </a:r>
              <a:endParaRPr lang="ru-RU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313306" y="1233972"/>
              <a:ext cx="4627096" cy="16909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ru-RU" sz="1200" dirty="0" smtClean="0"/>
                <a:t>Медицинские организации, оказывающие паллиативную помощь в амбулаторном режиме</a:t>
              </a:r>
            </a:p>
            <a:p>
              <a:pPr algn="just"/>
              <a:endParaRPr lang="ru-RU" sz="700" dirty="0" smtClean="0"/>
            </a:p>
            <a:p>
              <a:pPr algn="just"/>
              <a:r>
                <a:rPr lang="ru-RU" sz="1200" dirty="0" smtClean="0"/>
                <a:t>Медицинские </a:t>
              </a:r>
              <a:r>
                <a:rPr lang="ru-RU" sz="1200" dirty="0"/>
                <a:t>организации, оказывающие паллиативную помощь в стационарных </a:t>
              </a:r>
              <a:r>
                <a:rPr lang="ru-RU" sz="1200" dirty="0" smtClean="0"/>
                <a:t>условиях</a:t>
              </a:r>
            </a:p>
            <a:p>
              <a:pPr algn="just"/>
              <a:endParaRPr lang="ru-RU" sz="1000" dirty="0"/>
            </a:p>
            <a:p>
              <a:pPr algn="just"/>
              <a:r>
                <a:rPr lang="ru-RU" sz="1200" dirty="0" smtClean="0"/>
                <a:t>Медицинские </a:t>
              </a:r>
              <a:r>
                <a:rPr lang="ru-RU" sz="1200" dirty="0"/>
                <a:t>организации, оказывающие паллиативную помощь в амбулаторных и стационарных условиях в ХМАО-Югре</a:t>
              </a:r>
            </a:p>
            <a:p>
              <a:pPr algn="ctr"/>
              <a:endParaRPr lang="ru-RU" sz="1200" dirty="0"/>
            </a:p>
          </p:txBody>
        </p:sp>
        <p:pic>
          <p:nvPicPr>
            <p:cNvPr id="13" name="Рисунок 1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36463" y="1362132"/>
              <a:ext cx="234457" cy="236876"/>
            </a:xfrm>
            <a:prstGeom prst="rect">
              <a:avLst/>
            </a:prstGeom>
          </p:spPr>
        </p:pic>
        <p:pic>
          <p:nvPicPr>
            <p:cNvPr id="14" name="Рисунок 1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69718" y="3879700"/>
              <a:ext cx="213524" cy="215727"/>
            </a:xfrm>
            <a:prstGeom prst="rect">
              <a:avLst/>
            </a:prstGeom>
          </p:spPr>
        </p:pic>
        <p:pic>
          <p:nvPicPr>
            <p:cNvPr id="15" name="Рисунок 1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53202" y="4822967"/>
              <a:ext cx="213524" cy="215727"/>
            </a:xfrm>
            <a:prstGeom prst="rect">
              <a:avLst/>
            </a:prstGeom>
          </p:spPr>
        </p:pic>
        <p:pic>
          <p:nvPicPr>
            <p:cNvPr id="21" name="Рисунок 20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78968" y="3843620"/>
              <a:ext cx="249237" cy="251808"/>
            </a:xfrm>
            <a:prstGeom prst="rect">
              <a:avLst/>
            </a:prstGeom>
          </p:spPr>
        </p:pic>
        <p:pic>
          <p:nvPicPr>
            <p:cNvPr id="22" name="Рисунок 2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43002" y="3753796"/>
              <a:ext cx="249237" cy="251808"/>
            </a:xfrm>
            <a:prstGeom prst="rect">
              <a:avLst/>
            </a:prstGeom>
          </p:spPr>
        </p:pic>
        <p:pic>
          <p:nvPicPr>
            <p:cNvPr id="24" name="Рисунок 23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70472" y="4486188"/>
              <a:ext cx="249237" cy="251808"/>
            </a:xfrm>
            <a:prstGeom prst="rect">
              <a:avLst/>
            </a:prstGeom>
          </p:spPr>
        </p:pic>
        <p:pic>
          <p:nvPicPr>
            <p:cNvPr id="25" name="Рисунок 24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95091" y="4791002"/>
              <a:ext cx="249237" cy="251808"/>
            </a:xfrm>
            <a:prstGeom prst="rect">
              <a:avLst/>
            </a:prstGeom>
          </p:spPr>
        </p:pic>
        <p:pic>
          <p:nvPicPr>
            <p:cNvPr id="26" name="Рисунок 25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36463" y="1820853"/>
              <a:ext cx="228176" cy="230530"/>
            </a:xfrm>
            <a:prstGeom prst="rect">
              <a:avLst/>
            </a:prstGeom>
          </p:spPr>
        </p:pic>
        <p:pic>
          <p:nvPicPr>
            <p:cNvPr id="30" name="Рисунок 29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41726" y="4489245"/>
              <a:ext cx="249237" cy="251808"/>
            </a:xfrm>
            <a:prstGeom prst="rect">
              <a:avLst/>
            </a:prstGeom>
          </p:spPr>
        </p:pic>
        <p:pic>
          <p:nvPicPr>
            <p:cNvPr id="31" name="Рисунок 30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09300" y="4660711"/>
              <a:ext cx="249237" cy="251808"/>
            </a:xfrm>
            <a:prstGeom prst="rect">
              <a:avLst/>
            </a:prstGeom>
          </p:spPr>
        </p:pic>
        <p:pic>
          <p:nvPicPr>
            <p:cNvPr id="32" name="Рисунок 31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97928" y="4304448"/>
              <a:ext cx="228176" cy="230530"/>
            </a:xfrm>
            <a:prstGeom prst="rect">
              <a:avLst/>
            </a:prstGeom>
          </p:spPr>
        </p:pic>
        <p:pic>
          <p:nvPicPr>
            <p:cNvPr id="33" name="Рисунок 32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70997" y="4445377"/>
              <a:ext cx="228176" cy="230530"/>
            </a:xfrm>
            <a:prstGeom prst="rect">
              <a:avLst/>
            </a:prstGeom>
          </p:spPr>
        </p:pic>
        <p:pic>
          <p:nvPicPr>
            <p:cNvPr id="34" name="Рисунок 33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4065" y="4366249"/>
              <a:ext cx="228176" cy="230530"/>
            </a:xfrm>
            <a:prstGeom prst="rect">
              <a:avLst/>
            </a:prstGeom>
          </p:spPr>
        </p:pic>
        <p:pic>
          <p:nvPicPr>
            <p:cNvPr id="35" name="Рисунок 34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38550" y="5129860"/>
              <a:ext cx="228176" cy="230530"/>
            </a:xfrm>
            <a:prstGeom prst="rect">
              <a:avLst/>
            </a:prstGeom>
          </p:spPr>
        </p:pic>
        <p:pic>
          <p:nvPicPr>
            <p:cNvPr id="36" name="Рисунок 35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65787" y="5122561"/>
              <a:ext cx="215182" cy="217402"/>
            </a:xfrm>
            <a:prstGeom prst="rect">
              <a:avLst/>
            </a:prstGeom>
          </p:spPr>
        </p:pic>
        <p:pic>
          <p:nvPicPr>
            <p:cNvPr id="37" name="Рисунок 36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12380" y="3579736"/>
              <a:ext cx="228176" cy="230530"/>
            </a:xfrm>
            <a:prstGeom prst="rect">
              <a:avLst/>
            </a:prstGeom>
          </p:spPr>
        </p:pic>
        <p:pic>
          <p:nvPicPr>
            <p:cNvPr id="38" name="Рисунок 37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85084" y="3636943"/>
              <a:ext cx="228176" cy="230530"/>
            </a:xfrm>
            <a:prstGeom prst="rect">
              <a:avLst/>
            </a:prstGeom>
          </p:spPr>
        </p:pic>
        <p:pic>
          <p:nvPicPr>
            <p:cNvPr id="39" name="Рисунок 38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85130" y="4730493"/>
              <a:ext cx="228176" cy="230530"/>
            </a:xfrm>
            <a:prstGeom prst="rect">
              <a:avLst/>
            </a:prstGeom>
          </p:spPr>
        </p:pic>
        <p:pic>
          <p:nvPicPr>
            <p:cNvPr id="40" name="Рисунок 39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60485" y="3775074"/>
              <a:ext cx="228176" cy="230530"/>
            </a:xfrm>
            <a:prstGeom prst="rect">
              <a:avLst/>
            </a:prstGeom>
          </p:spPr>
        </p:pic>
        <p:pic>
          <p:nvPicPr>
            <p:cNvPr id="45" name="Рисунок 44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36463" y="2338490"/>
              <a:ext cx="242831" cy="245336"/>
            </a:xfrm>
            <a:prstGeom prst="rect">
              <a:avLst/>
            </a:prstGeom>
          </p:spPr>
        </p:pic>
        <p:pic>
          <p:nvPicPr>
            <p:cNvPr id="46" name="Рисунок 45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76480" y="2902598"/>
              <a:ext cx="322375" cy="325701"/>
            </a:xfrm>
            <a:prstGeom prst="rect">
              <a:avLst/>
            </a:prstGeom>
          </p:spPr>
        </p:pic>
        <p:pic>
          <p:nvPicPr>
            <p:cNvPr id="56" name="Рисунок 55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08530" y="4318663"/>
              <a:ext cx="322375" cy="325701"/>
            </a:xfrm>
            <a:prstGeom prst="rect">
              <a:avLst/>
            </a:prstGeom>
          </p:spPr>
        </p:pic>
        <p:pic>
          <p:nvPicPr>
            <p:cNvPr id="57" name="Рисунок 56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76479" y="5425480"/>
              <a:ext cx="322375" cy="325701"/>
            </a:xfrm>
            <a:prstGeom prst="rect">
              <a:avLst/>
            </a:prstGeom>
          </p:spPr>
        </p:pic>
        <p:pic>
          <p:nvPicPr>
            <p:cNvPr id="58" name="Рисунок 57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85037" y="4742603"/>
              <a:ext cx="322375" cy="325701"/>
            </a:xfrm>
            <a:prstGeom prst="rect">
              <a:avLst/>
            </a:prstGeom>
          </p:spPr>
        </p:pic>
        <p:pic>
          <p:nvPicPr>
            <p:cNvPr id="59" name="Рисунок 58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99710" y="3962304"/>
              <a:ext cx="322375" cy="325701"/>
            </a:xfrm>
            <a:prstGeom prst="rect">
              <a:avLst/>
            </a:prstGeom>
          </p:spPr>
        </p:pic>
        <p:pic>
          <p:nvPicPr>
            <p:cNvPr id="60" name="Рисунок 59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42677" y="4318663"/>
              <a:ext cx="322375" cy="325701"/>
            </a:xfrm>
            <a:prstGeom prst="rect">
              <a:avLst/>
            </a:prstGeom>
          </p:spPr>
        </p:pic>
        <p:pic>
          <p:nvPicPr>
            <p:cNvPr id="61" name="Рисунок 60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77362" y="3856308"/>
              <a:ext cx="322375" cy="325701"/>
            </a:xfrm>
            <a:prstGeom prst="rect">
              <a:avLst/>
            </a:prstGeom>
          </p:spPr>
        </p:pic>
        <p:pic>
          <p:nvPicPr>
            <p:cNvPr id="62" name="Рисунок 61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51632" y="3856307"/>
              <a:ext cx="322375" cy="325701"/>
            </a:xfrm>
            <a:prstGeom prst="rect">
              <a:avLst/>
            </a:prstGeom>
          </p:spPr>
        </p:pic>
        <p:pic>
          <p:nvPicPr>
            <p:cNvPr id="63" name="Рисунок 62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02077" y="4945635"/>
              <a:ext cx="322375" cy="325701"/>
            </a:xfrm>
            <a:prstGeom prst="rect">
              <a:avLst/>
            </a:prstGeom>
          </p:spPr>
        </p:pic>
        <p:pic>
          <p:nvPicPr>
            <p:cNvPr id="64" name="Рисунок 63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2943" y="4845757"/>
              <a:ext cx="322375" cy="325701"/>
            </a:xfrm>
            <a:prstGeom prst="rect">
              <a:avLst/>
            </a:prstGeom>
          </p:spPr>
        </p:pic>
      </p:grpSp>
      <p:sp>
        <p:nvSpPr>
          <p:cNvPr id="4" name="TextBox 3"/>
          <p:cNvSpPr txBox="1"/>
          <p:nvPr/>
        </p:nvSpPr>
        <p:spPr>
          <a:xfrm>
            <a:off x="2628753" y="352025"/>
            <a:ext cx="78259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Система оказания паллиативной медицинской помощи в ХМАО-Югре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077785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3639" y="404664"/>
            <a:ext cx="10972800" cy="1143000"/>
          </a:xfrm>
        </p:spPr>
        <p:txBody>
          <a:bodyPr>
            <a:noAutofit/>
          </a:bodyPr>
          <a:lstStyle/>
          <a:p>
            <a:r>
              <a:rPr lang="ru-RU" sz="2400" dirty="0" smtClean="0"/>
              <a:t>Динамика коечного фонда для оказания </a:t>
            </a:r>
            <a:r>
              <a:rPr lang="ru-RU" sz="2400" dirty="0"/>
              <a:t>паллиативной медицинской </a:t>
            </a:r>
            <a:r>
              <a:rPr lang="ru-RU" sz="2400" dirty="0" smtClean="0"/>
              <a:t>помощи в Ханты-Мансийском автономном округе </a:t>
            </a:r>
            <a:r>
              <a:rPr lang="ru-RU" sz="2400" dirty="0"/>
              <a:t>– </a:t>
            </a:r>
            <a:r>
              <a:rPr lang="ru-RU" sz="2400" dirty="0" smtClean="0"/>
              <a:t>Югре</a:t>
            </a:r>
            <a:endParaRPr lang="ru-RU" sz="2400" dirty="0"/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00238291"/>
              </p:ext>
            </p:extLst>
          </p:nvPr>
        </p:nvGraphicFramePr>
        <p:xfrm>
          <a:off x="839416" y="1600200"/>
          <a:ext cx="10742984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8850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13</a:t>
            </a:fld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23445" y="1124744"/>
            <a:ext cx="10972800" cy="406531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000" dirty="0"/>
              <a:t>В целях планомерного развития паллиативной медицинской помощи в государственную программу Ханты-Мансийского автономного округа – Югры «Развитие здравоохранения на 2014-2020 годы» включена подпрограмма (мероприятие 5.1) «Организация оказания паллиативной медицинской помощи»</a:t>
            </a:r>
            <a:r>
              <a:rPr lang="ru-RU" dirty="0"/>
              <a:t> </a:t>
            </a:r>
            <a:endParaRPr lang="ru-RU" dirty="0" smtClean="0"/>
          </a:p>
          <a:p>
            <a:pPr marL="0" indent="0" algn="ctr">
              <a:buNone/>
            </a:pPr>
            <a:endParaRPr lang="ru-RU" sz="2000" dirty="0" smtClean="0"/>
          </a:p>
          <a:p>
            <a:pPr marL="0" indent="0" algn="ctr">
              <a:buNone/>
            </a:pPr>
            <a:r>
              <a:rPr lang="ru-RU" sz="2000" dirty="0" smtClean="0"/>
              <a:t>(Постановление </a:t>
            </a:r>
            <a:r>
              <a:rPr lang="ru-RU" sz="2000" dirty="0"/>
              <a:t>Правительства ХМАО - Югры от 09.10.2013 </a:t>
            </a:r>
            <a:r>
              <a:rPr lang="ru-RU" sz="2000" dirty="0" smtClean="0"/>
              <a:t>№ </a:t>
            </a:r>
            <a:r>
              <a:rPr lang="ru-RU" sz="2000" dirty="0"/>
              <a:t>414-п (ред. от 28.08.2015) </a:t>
            </a:r>
            <a:r>
              <a:rPr lang="ru-RU" sz="2000" dirty="0" smtClean="0"/>
              <a:t>«О </a:t>
            </a:r>
            <a:r>
              <a:rPr lang="ru-RU" sz="2000" dirty="0"/>
              <a:t>государственной программе Ханты-Мансийского автономного округа - Югры "Развитие здравоохранения на 2014 - 2020 </a:t>
            </a:r>
            <a:r>
              <a:rPr lang="ru-RU" sz="2000" dirty="0" smtClean="0"/>
              <a:t>годы»).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034043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615826"/>
            <a:ext cx="10972800" cy="940966"/>
          </a:xfrm>
        </p:spPr>
        <p:txBody>
          <a:bodyPr>
            <a:noAutofit/>
          </a:bodyPr>
          <a:lstStyle/>
          <a:p>
            <a:r>
              <a:rPr lang="ru-RU" sz="2800" dirty="0"/>
              <a:t>Регистр пациентов, нуждающихся в оказании паллиативной медицинской помощи на территории Ханты-Мансийского автономного округа – Югры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14</a:t>
            </a:fld>
            <a:endParaRPr lang="ru-RU"/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77335918"/>
              </p:ext>
            </p:extLst>
          </p:nvPr>
        </p:nvGraphicFramePr>
        <p:xfrm>
          <a:off x="609600" y="2063702"/>
          <a:ext cx="10972799" cy="410160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73832"/>
                <a:gridCol w="1116310"/>
                <a:gridCol w="871580"/>
                <a:gridCol w="697263"/>
                <a:gridCol w="784421"/>
                <a:gridCol w="610105"/>
                <a:gridCol w="872230"/>
                <a:gridCol w="871580"/>
                <a:gridCol w="1196146"/>
                <a:gridCol w="901245"/>
                <a:gridCol w="1008112"/>
                <a:gridCol w="950597"/>
                <a:gridCol w="719378"/>
              </a:tblGrid>
              <a:tr h="1080120">
                <a:tc rowSpan="2">
                  <a:txBody>
                    <a:bodyPr/>
                    <a:lstStyle/>
                    <a:p>
                      <a:pPr marL="71755" marR="7175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№ п/п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vert270" anchor="ctr"/>
                </a:tc>
                <a:tc rowSpan="2">
                  <a:txBody>
                    <a:bodyPr/>
                    <a:lstStyle/>
                    <a:p>
                      <a:pPr marL="71755" marR="7175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Наименование медицинской организации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vert270" anchor="ctr"/>
                </a:tc>
                <a:tc rowSpan="2">
                  <a:txBody>
                    <a:bodyPr/>
                    <a:lstStyle/>
                    <a:p>
                      <a:pPr marL="71755" marR="7175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Ф.И.О.</a:t>
                      </a:r>
                    </a:p>
                    <a:p>
                      <a:pPr marL="71755" marR="7175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пациента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vert270" anchor="ctr"/>
                </a:tc>
                <a:tc rowSpan="2">
                  <a:txBody>
                    <a:bodyPr/>
                    <a:lstStyle/>
                    <a:p>
                      <a:pPr marL="71755" marR="7175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Число, месяц, год рождения</a:t>
                      </a:r>
                    </a:p>
                    <a:p>
                      <a:pPr marL="71755" marR="7175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пациента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vert270" anchor="ctr"/>
                </a:tc>
                <a:tc rowSpan="2">
                  <a:txBody>
                    <a:bodyPr/>
                    <a:lstStyle/>
                    <a:p>
                      <a:pPr marL="71755" marR="7175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Адрес проживания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vert270" anchor="ctr"/>
                </a:tc>
                <a:tc rowSpan="2">
                  <a:txBody>
                    <a:bodyPr/>
                    <a:lstStyle/>
                    <a:p>
                      <a:pPr marL="71755" marR="7175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Диагноз, код по МКБ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vert27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Нуждаемость в оказании паллиативной медицинской помощи в условиях: *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Обезболивающая терапия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7626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Амбулаторных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vert270" anchor="ctr"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Стационара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vert270" anchor="ctr"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Дневного стационара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vert270" anchor="ctr"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Наименование</a:t>
                      </a:r>
                    </a:p>
                    <a:p>
                      <a:pPr marL="71755" marR="7175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лекарственного</a:t>
                      </a:r>
                    </a:p>
                    <a:p>
                      <a:pPr marL="71755" marR="7175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препарата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vert270" anchor="ctr"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Дата назначения лекарственного препарата 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vert270" anchor="ctr"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Кем назначен</a:t>
                      </a:r>
                    </a:p>
                    <a:p>
                      <a:pPr marL="71755" marR="7175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лекарственный препарат (Ф.И.О. врача, фельдшера)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vert270" anchor="ctr"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Примечание</a:t>
                      </a:r>
                    </a:p>
                    <a:p>
                      <a:pPr marL="71755" marR="7175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(информация о смерти, </a:t>
                      </a:r>
                      <a:r>
                        <a:rPr lang="ru-RU" sz="1200" dirty="0" err="1">
                          <a:effectLst/>
                        </a:rPr>
                        <a:t>перезде</a:t>
                      </a:r>
                      <a:r>
                        <a:rPr lang="ru-RU" sz="1200" dirty="0">
                          <a:effectLst/>
                        </a:rPr>
                        <a:t>)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vert270" anchor="ctr"/>
                </a:tc>
              </a:tr>
              <a:tr h="32260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2260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19192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Исполнение нормативов по паллиативной медицинской помощи медицинскими организациями ХМАО-Югры</a:t>
            </a:r>
            <a:endParaRPr lang="ru-RU" sz="2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15</a:t>
            </a:fld>
            <a:endParaRPr lang="ru-RU"/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64187915"/>
              </p:ext>
            </p:extLst>
          </p:nvPr>
        </p:nvGraphicFramePr>
        <p:xfrm>
          <a:off x="609600" y="1600200"/>
          <a:ext cx="109728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72793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200" b="1" dirty="0"/>
              <a:t>Показатели количества пролеченных пациентов, нуждающихся в оказании ПМП в стационарных </a:t>
            </a:r>
            <a:r>
              <a:rPr lang="ru-RU" sz="2200" b="1" dirty="0" smtClean="0"/>
              <a:t>условиях </a:t>
            </a:r>
            <a:r>
              <a:rPr lang="ru-RU" sz="2200" b="1" dirty="0"/>
              <a:t>(за первые </a:t>
            </a:r>
            <a:r>
              <a:rPr lang="ru-RU" sz="2200" b="1" dirty="0" smtClean="0"/>
              <a:t>9 </a:t>
            </a:r>
            <a:r>
              <a:rPr lang="ru-RU" sz="2200" b="1" dirty="0"/>
              <a:t>месяцев 2015 года)</a:t>
            </a:r>
            <a:endParaRPr lang="ru-RU" sz="22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16</a:t>
            </a:fld>
            <a:endParaRPr lang="ru-RU"/>
          </a:p>
        </p:txBody>
      </p:sp>
      <p:graphicFrame>
        <p:nvGraphicFramePr>
          <p:cNvPr id="14" name="Объект 1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45604531"/>
              </p:ext>
            </p:extLst>
          </p:nvPr>
        </p:nvGraphicFramePr>
        <p:xfrm>
          <a:off x="609600" y="1600200"/>
          <a:ext cx="109728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75942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200" b="1" dirty="0"/>
              <a:t>Показатели </a:t>
            </a:r>
            <a:r>
              <a:rPr lang="ru-RU" sz="2200" b="1" dirty="0" smtClean="0"/>
              <a:t>летальности пациентов</a:t>
            </a:r>
            <a:r>
              <a:rPr lang="ru-RU" sz="2200" b="1" dirty="0"/>
              <a:t>, нуждающихся в оказании ПМП в стационарных </a:t>
            </a:r>
            <a:r>
              <a:rPr lang="ru-RU" sz="2200" b="1" dirty="0" smtClean="0"/>
              <a:t>условиях (</a:t>
            </a:r>
            <a:r>
              <a:rPr lang="ru-RU" sz="2200" b="1" dirty="0"/>
              <a:t>за первые </a:t>
            </a:r>
            <a:r>
              <a:rPr lang="ru-RU" sz="2200" b="1" dirty="0" smtClean="0"/>
              <a:t>9 </a:t>
            </a:r>
            <a:r>
              <a:rPr lang="ru-RU" sz="2200" b="1" dirty="0"/>
              <a:t>месяцев 2015 года) </a:t>
            </a:r>
            <a:r>
              <a:rPr lang="ru-RU" sz="2200" b="1" dirty="0" smtClean="0"/>
              <a:t>-</a:t>
            </a:r>
            <a:endParaRPr lang="ru-RU" sz="22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17</a:t>
            </a:fld>
            <a:endParaRPr lang="ru-RU"/>
          </a:p>
        </p:txBody>
      </p:sp>
      <p:graphicFrame>
        <p:nvGraphicFramePr>
          <p:cNvPr id="14" name="Объект 1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90847903"/>
              </p:ext>
            </p:extLst>
          </p:nvPr>
        </p:nvGraphicFramePr>
        <p:xfrm>
          <a:off x="609600" y="1600200"/>
          <a:ext cx="109728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23903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Динамика оказания </a:t>
            </a:r>
            <a:r>
              <a:rPr lang="ru-RU" sz="3200" dirty="0"/>
              <a:t>паллиативной медицинской </a:t>
            </a:r>
            <a:r>
              <a:rPr lang="ru-RU" sz="3200" dirty="0" smtClean="0"/>
              <a:t>помощи в Ханты-Мансийском автономном округе </a:t>
            </a:r>
            <a:r>
              <a:rPr lang="ru-RU" sz="3200" dirty="0"/>
              <a:t>– </a:t>
            </a:r>
            <a:r>
              <a:rPr lang="ru-RU" sz="3200" dirty="0" smtClean="0"/>
              <a:t>Югре</a:t>
            </a:r>
            <a:endParaRPr lang="ru-RU" sz="3200" dirty="0"/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09117102"/>
              </p:ext>
            </p:extLst>
          </p:nvPr>
        </p:nvGraphicFramePr>
        <p:xfrm>
          <a:off x="839416" y="1600200"/>
          <a:ext cx="10742984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0647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Динамика обучения родственников уходу за тяжелобольными</a:t>
            </a:r>
            <a:endParaRPr lang="ru-RU" sz="2800" dirty="0"/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2122524"/>
              </p:ext>
            </p:extLst>
          </p:nvPr>
        </p:nvGraphicFramePr>
        <p:xfrm>
          <a:off x="839416" y="1600200"/>
          <a:ext cx="10742984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7684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1916832"/>
            <a:ext cx="10972800" cy="42093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altLang="ru-RU" sz="2800" i="1" dirty="0" smtClean="0">
                <a:solidFill>
                  <a:srgbClr val="000000"/>
                </a:solidFill>
              </a:rPr>
              <a:t>	Всемирная </a:t>
            </a:r>
            <a:r>
              <a:rPr lang="ru-RU" altLang="ru-RU" sz="2800" i="1" dirty="0">
                <a:solidFill>
                  <a:srgbClr val="000000"/>
                </a:solidFill>
              </a:rPr>
              <a:t>организация здравоохранения определяет </a:t>
            </a:r>
            <a:r>
              <a:rPr lang="ru-RU" altLang="ru-RU" sz="2800" b="1" i="1" dirty="0">
                <a:solidFill>
                  <a:srgbClr val="000000"/>
                </a:solidFill>
              </a:rPr>
              <a:t>паллиативную медицинскую помощь</a:t>
            </a:r>
            <a:r>
              <a:rPr lang="ru-RU" altLang="ru-RU" sz="2800" i="1" dirty="0">
                <a:solidFill>
                  <a:srgbClr val="000000"/>
                </a:solidFill>
              </a:rPr>
              <a:t>, как подход, который способствует улучшению качества жизни пациентов и их семей, сталкивающихся с проблемами, связанными с угрожающей жизни болезнью, благодаря предупреждению и облегчению страданий посредством раннего выявления, точной оценки и лечения боли и других страданий - физических, психосоциальных и духовных.</a:t>
            </a:r>
          </a:p>
          <a:p>
            <a:pPr algn="r"/>
            <a:r>
              <a:rPr lang="ru-RU" altLang="ru-RU" dirty="0" smtClean="0">
                <a:solidFill>
                  <a:schemeClr val="bg1"/>
                </a:solidFill>
              </a:rPr>
              <a:t>(</a:t>
            </a:r>
          </a:p>
          <a:p>
            <a:pPr marL="0" indent="0" algn="r">
              <a:buNone/>
            </a:pPr>
            <a:r>
              <a:rPr lang="ru-RU" altLang="ru-RU" sz="2800" i="1" dirty="0" smtClean="0">
                <a:solidFill>
                  <a:srgbClr val="000000"/>
                </a:solidFill>
              </a:rPr>
              <a:t>(</a:t>
            </a:r>
            <a:r>
              <a:rPr lang="ru-RU" altLang="ru-RU" sz="2800" i="1" dirty="0" err="1" smtClean="0">
                <a:solidFill>
                  <a:srgbClr val="000000"/>
                </a:solidFill>
              </a:rPr>
              <a:t>World</a:t>
            </a:r>
            <a:r>
              <a:rPr lang="ru-RU" altLang="ru-RU" sz="2800" i="1" dirty="0" smtClean="0">
                <a:solidFill>
                  <a:srgbClr val="000000"/>
                </a:solidFill>
              </a:rPr>
              <a:t> </a:t>
            </a:r>
            <a:r>
              <a:rPr lang="ru-RU" altLang="ru-RU" sz="2800" i="1" dirty="0" err="1">
                <a:solidFill>
                  <a:srgbClr val="000000"/>
                </a:solidFill>
              </a:rPr>
              <a:t>Health</a:t>
            </a:r>
            <a:r>
              <a:rPr lang="ru-RU" altLang="ru-RU" sz="2800" i="1" dirty="0">
                <a:solidFill>
                  <a:srgbClr val="000000"/>
                </a:solidFill>
              </a:rPr>
              <a:t> </a:t>
            </a:r>
            <a:r>
              <a:rPr lang="ru-RU" altLang="ru-RU" sz="2800" i="1" dirty="0" err="1">
                <a:solidFill>
                  <a:srgbClr val="000000"/>
                </a:solidFill>
              </a:rPr>
              <a:t>Organization</a:t>
            </a:r>
            <a:r>
              <a:rPr lang="ru-RU" altLang="ru-RU" sz="2800" i="1" dirty="0">
                <a:solidFill>
                  <a:srgbClr val="000000"/>
                </a:solidFill>
              </a:rPr>
              <a:t>, 2002)</a:t>
            </a:r>
          </a:p>
          <a:p>
            <a:pPr marL="0" indent="0">
              <a:buNone/>
            </a:pPr>
            <a:endParaRPr lang="ru-RU" sz="2800" i="1" dirty="0">
              <a:solidFill>
                <a:srgbClr val="00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636" y="274638"/>
            <a:ext cx="3577148" cy="1185519"/>
          </a:xfrm>
          <a:prstGeom prst="rect">
            <a:avLst/>
          </a:prstGeo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3895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/>
              <a:t>Общее количество специалистов, прошедшее обучение по паллиативной медицинской помощи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20</a:t>
            </a:fld>
            <a:endParaRPr lang="ru-RU"/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82467231"/>
              </p:ext>
            </p:extLst>
          </p:nvPr>
        </p:nvGraphicFramePr>
        <p:xfrm>
          <a:off x="609600" y="1600200"/>
          <a:ext cx="109728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8976320" y="3068960"/>
            <a:ext cx="29661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 оказании  паллиативной </a:t>
            </a:r>
            <a:r>
              <a:rPr lang="ru-RU" dirty="0"/>
              <a:t>медицинской помощи</a:t>
            </a:r>
          </a:p>
          <a:p>
            <a:r>
              <a:rPr lang="ru-RU" dirty="0" smtClean="0"/>
              <a:t>участвуют 244 врача и 315 средних медработников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23240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Финансовое обеспечение паллиативной </a:t>
            </a:r>
            <a:r>
              <a:rPr lang="ru-RU" sz="2800" dirty="0"/>
              <a:t>медицинской </a:t>
            </a:r>
            <a:r>
              <a:rPr lang="ru-RU" sz="2800" dirty="0" smtClean="0"/>
              <a:t>помощи</a:t>
            </a:r>
            <a:endParaRPr lang="ru-RU" sz="28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21</a:t>
            </a:fld>
            <a:endParaRPr lang="ru-RU"/>
          </a:p>
        </p:txBody>
      </p:sp>
      <p:graphicFrame>
        <p:nvGraphicFramePr>
          <p:cNvPr id="11" name="Объект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74555054"/>
              </p:ext>
            </p:extLst>
          </p:nvPr>
        </p:nvGraphicFramePr>
        <p:xfrm>
          <a:off x="609600" y="1600200"/>
          <a:ext cx="10972800" cy="30100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  <a:gridCol w="2743200"/>
              </a:tblGrid>
              <a:tr h="96470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2014 год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2015 год </a:t>
                      </a:r>
                      <a:endParaRPr lang="ru-RU" sz="1800" b="0" i="0" u="none" strike="noStrike" dirty="0" smtClean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ctr"/>
                      <a:r>
                        <a:rPr lang="ru-RU" sz="18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(</a:t>
                      </a:r>
                      <a:r>
                        <a:rPr lang="ru-RU" sz="18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исполнение по 10 месяцам)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2016 год </a:t>
                      </a:r>
                      <a:endParaRPr lang="ru-RU" sz="1800" b="0" i="0" u="none" strike="noStrike" dirty="0" smtClean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ctr"/>
                      <a:r>
                        <a:rPr lang="ru-RU" sz="18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(прогноз</a:t>
                      </a:r>
                      <a:r>
                        <a:rPr lang="ru-RU" sz="18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Плановые ассигнования, </a:t>
                      </a:r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млн.рублей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356,6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512,4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Фактическое исполнение, </a:t>
                      </a:r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млн.рублей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35,2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242,1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 исполнения плана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Стоимость одного койко-дня, рублей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3 265,0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6 100,0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6 100,0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33216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22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999656" y="5013176"/>
            <a:ext cx="7560840" cy="707886"/>
          </a:xfrm>
          <a:prstGeom prst="rect">
            <a:avLst/>
          </a:prstGeom>
          <a:effectLst>
            <a:outerShdw blurRad="50800" dist="50800" dir="5400000" algn="ctr" rotWithShape="0">
              <a:schemeClr val="bg1"/>
            </a:outerShdw>
          </a:effectLst>
        </p:spPr>
        <p:txBody>
          <a:bodyPr wrap="square">
            <a:spAutoFit/>
          </a:bodyPr>
          <a:lstStyle/>
          <a:p>
            <a:pPr algn="ctr" defTabSz="864753">
              <a:defRPr/>
            </a:pPr>
            <a:r>
              <a:rPr lang="ru-RU" sz="4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БЛАГОДАРЮ  ЗА ВНИМАНИЕ!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376" y="404664"/>
            <a:ext cx="5458968" cy="4526280"/>
          </a:xfrm>
          <a:prstGeom prst="rect">
            <a:avLst/>
          </a:prstGeom>
          <a:effectLst>
            <a:softEdge rad="279400"/>
          </a:effectLst>
        </p:spPr>
      </p:pic>
    </p:spTree>
    <p:extLst>
      <p:ext uri="{BB962C8B-B14F-4D97-AF65-F5344CB8AC3E}">
        <p14:creationId xmlns:p14="http://schemas.microsoft.com/office/powerpoint/2010/main" val="166395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392" y="476672"/>
            <a:ext cx="5472608" cy="1224136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l"/>
            <a:r>
              <a:rPr lang="ru-RU" sz="2000" i="1" dirty="0" smtClean="0">
                <a:solidFill>
                  <a:srgbClr val="000000"/>
                </a:solidFill>
              </a:rPr>
              <a:t>Федеральный закон </a:t>
            </a:r>
            <a:r>
              <a:rPr lang="ru-RU" sz="2000" i="1" dirty="0">
                <a:solidFill>
                  <a:srgbClr val="000000"/>
                </a:solidFill>
              </a:rPr>
              <a:t>Российской Федерации от 21 ноября 2011 г. №323-ФЗ </a:t>
            </a:r>
            <a:r>
              <a:rPr lang="ru-RU" sz="2000" i="1" dirty="0" smtClean="0">
                <a:solidFill>
                  <a:srgbClr val="000000"/>
                </a:solidFill>
              </a:rPr>
              <a:t>«</a:t>
            </a:r>
            <a:r>
              <a:rPr lang="ru-RU" sz="2000" i="1" dirty="0">
                <a:solidFill>
                  <a:srgbClr val="000000"/>
                </a:solidFill>
              </a:rPr>
              <a:t>Об основах охраны здоровья граждан в Российской Федерации»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2276872"/>
            <a:ext cx="10972800" cy="38492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500" i="1" dirty="0">
                <a:solidFill>
                  <a:srgbClr val="000000"/>
                </a:solidFill>
              </a:rPr>
              <a:t>Статья 36. Паллиативная медицинская помощь </a:t>
            </a:r>
          </a:p>
          <a:p>
            <a:pPr marL="0" indent="0">
              <a:buNone/>
            </a:pPr>
            <a:r>
              <a:rPr lang="ru-RU" sz="2500" b="1" i="1" dirty="0">
                <a:solidFill>
                  <a:srgbClr val="000000"/>
                </a:solidFill>
              </a:rPr>
              <a:t>Паллиативная медицинская помощь </a:t>
            </a:r>
            <a:r>
              <a:rPr lang="ru-RU" sz="2500" i="1" dirty="0">
                <a:solidFill>
                  <a:srgbClr val="000000"/>
                </a:solidFill>
              </a:rPr>
              <a:t>- комплекс медицинских вмешательств, направленных на избавление от боли и облегчение других тяжелых проявлений заболевания, в целях улучшения качества жизни неизлечимо больных граждан.</a:t>
            </a:r>
          </a:p>
          <a:p>
            <a:pPr marL="0" indent="0">
              <a:buNone/>
            </a:pPr>
            <a:endParaRPr lang="ru-RU" sz="2500" i="1" dirty="0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1768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/>
              <a:t>Правовое регулирование оказания паллиативной медицинской помощи </a:t>
            </a:r>
            <a:r>
              <a:rPr lang="ru-RU" sz="3200" dirty="0" smtClean="0"/>
              <a:t>в Российской Федерации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1844824"/>
            <a:ext cx="10972800" cy="4281340"/>
          </a:xfrm>
        </p:spPr>
        <p:txBody>
          <a:bodyPr>
            <a:noAutofit/>
          </a:bodyPr>
          <a:lstStyle/>
          <a:p>
            <a:pPr lvl="0"/>
            <a:r>
              <a:rPr lang="ru-RU" sz="2400" dirty="0"/>
              <a:t>Приказ Минздрава России от 14.04.2015 № 187н «Об утверждении Порядка оказания паллиативной медицинской помощи взрослому населению» (Зарегистрировано в Минюсте России 08.05.2015 N 37182)</a:t>
            </a:r>
          </a:p>
          <a:p>
            <a:pPr lvl="0"/>
            <a:r>
              <a:rPr lang="ru-RU" sz="2400" dirty="0"/>
              <a:t>Приказ Минздрава России от 14.04.2015 № 193н «Об утверждении Порядка оказания паллиативной медицинской помощи детям» (Зарегистрировано в Минюсте России 12.05.2015 N 37231)</a:t>
            </a:r>
          </a:p>
          <a:p>
            <a:pPr lvl="0"/>
            <a:r>
              <a:rPr lang="ru-RU" sz="2400" dirty="0"/>
              <a:t>Приказ </a:t>
            </a:r>
            <a:r>
              <a:rPr lang="ru-RU" sz="2400" dirty="0" err="1"/>
              <a:t>Минздравсоцразвития</a:t>
            </a:r>
            <a:r>
              <a:rPr lang="ru-RU" sz="2400" dirty="0"/>
              <a:t> РФ от 17.09.2007 № 610 «О мерах по организации оказания паллиативной помощи больным </a:t>
            </a:r>
            <a:r>
              <a:rPr lang="ru-RU" sz="2400" dirty="0" smtClean="0"/>
              <a:t>ВИЧ-инфекцией»</a:t>
            </a:r>
            <a:endParaRPr lang="ru-RU" sz="2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7612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1384" y="413792"/>
            <a:ext cx="10972800" cy="1143000"/>
          </a:xfrm>
        </p:spPr>
        <p:txBody>
          <a:bodyPr>
            <a:noAutofit/>
          </a:bodyPr>
          <a:lstStyle/>
          <a:p>
            <a:r>
              <a:rPr lang="ru-RU" sz="3000" dirty="0"/>
              <a:t>Правовое регулирование оказания паллиативной медицинской помощи </a:t>
            </a:r>
            <a:r>
              <a:rPr lang="ru-RU" sz="3000" dirty="0" smtClean="0"/>
              <a:t>в Ханты-Мансийском автономном округе </a:t>
            </a:r>
            <a:r>
              <a:rPr lang="ru-RU" sz="3000" dirty="0"/>
              <a:t>– </a:t>
            </a:r>
            <a:r>
              <a:rPr lang="ru-RU" sz="3000" dirty="0" smtClean="0"/>
              <a:t>Югре</a:t>
            </a:r>
            <a:endParaRPr lang="ru-RU" sz="3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1927373"/>
            <a:ext cx="10972800" cy="4525963"/>
          </a:xfrm>
        </p:spPr>
        <p:txBody>
          <a:bodyPr>
            <a:normAutofit fontScale="55000" lnSpcReduction="20000"/>
          </a:bodyPr>
          <a:lstStyle/>
          <a:p>
            <a:pPr lvl="0"/>
            <a:r>
              <a:rPr lang="ru-RU" dirty="0"/>
              <a:t>Приказ Департамента здравоохранения Ханты-Мансийского автономного округа- Югры от 24.12.14 </a:t>
            </a:r>
            <a:r>
              <a:rPr lang="ru-RU" dirty="0" smtClean="0"/>
              <a:t>№1366 </a:t>
            </a:r>
            <a:r>
              <a:rPr lang="ru-RU" dirty="0"/>
              <a:t>«Об организации оказания паллиативной медицинской помощи на территории Ханты-Мансийского автономного округа – Югры» </a:t>
            </a:r>
          </a:p>
          <a:p>
            <a:pPr lvl="0"/>
            <a:r>
              <a:rPr lang="ru-RU" dirty="0"/>
              <a:t>Приказ Департамента здравоохранения Ханты-Мансийского автономного округа- Югры от 21.07.15 </a:t>
            </a:r>
            <a:r>
              <a:rPr lang="ru-RU" dirty="0" smtClean="0"/>
              <a:t>№735 </a:t>
            </a:r>
            <a:r>
              <a:rPr lang="ru-RU" dirty="0"/>
              <a:t>«О внесении изменений в приказ Департамента здравоохранения Ханты-Мансийского автономного округа – Югры от 24.12.14 года № 1366 «Об организации оказания паллиативной медицинской помощи на территории Ханты-Мансийского автономного округа – Югры»</a:t>
            </a:r>
          </a:p>
          <a:p>
            <a:pPr lvl="0"/>
            <a:r>
              <a:rPr lang="ru-RU" dirty="0"/>
              <a:t>Приказ Департамента здравоохранения Ханты-Мансийского автономного округа – Югры </a:t>
            </a:r>
            <a:r>
              <a:rPr lang="ru-RU" dirty="0" smtClean="0"/>
              <a:t>от 22.05.14 №</a:t>
            </a:r>
            <a:r>
              <a:rPr lang="ru-RU" dirty="0"/>
              <a:t>371 «О совершенствовании оказания обезболивающей терапии, нуждающимся пациентам, при оказании им медицинской помощи в Ханты-Мансийском автономном округе – Югре»</a:t>
            </a:r>
            <a:endParaRPr lang="ru-RU" dirty="0" smtClean="0"/>
          </a:p>
          <a:p>
            <a:pPr lvl="0"/>
            <a:r>
              <a:rPr lang="ru-RU" dirty="0" smtClean="0"/>
              <a:t>Приказ </a:t>
            </a:r>
            <a:r>
              <a:rPr lang="ru-RU" dirty="0"/>
              <a:t>Департамента здравоохранения Ханты-Мансийского автономного округа – Югры от 20.04.15 </a:t>
            </a:r>
            <a:r>
              <a:rPr lang="ru-RU" dirty="0" smtClean="0"/>
              <a:t>№364 </a:t>
            </a:r>
            <a:r>
              <a:rPr lang="ru-RU" dirty="0"/>
              <a:t>«О внесении изменений в приказ Департамента здравоохранения Ханты-Мансийского автономного округа – Югры от 22.05.14 года №371 «О совершенствовании оказания обезболивающей терапии, нуждающимся пациентам, при оказании им медицинской помощи в Ханты-Мансийском автономном округе – Югре».</a:t>
            </a:r>
          </a:p>
          <a:p>
            <a:r>
              <a:rPr lang="ru-RU" dirty="0" smtClean="0"/>
              <a:t>Приказ </a:t>
            </a:r>
            <a:r>
              <a:rPr lang="ru-RU" dirty="0"/>
              <a:t>Департамента здравоохранения Ханты-Мансийского автономного округа – Югры от 28.12.12 </a:t>
            </a:r>
            <a:r>
              <a:rPr lang="ru-RU" dirty="0" smtClean="0"/>
              <a:t>№688 </a:t>
            </a:r>
            <a:r>
              <a:rPr lang="ru-RU" dirty="0"/>
              <a:t>«Об организации постоянно действующей школы для обучения лиц, осуществляющих уход за тяжелобольными людьми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5900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b="1" dirty="0"/>
              <a:t>Основной целью</a:t>
            </a:r>
            <a:r>
              <a:rPr lang="ru-RU" dirty="0"/>
              <a:t> паллиативной медицинской помощи является эффективное и своевременное избавление от боли и облегчение других тяжелых проявлений заболевания в целях улучшения качества жизни неизлечимо больных лиц до момента их смерти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b="1" dirty="0" smtClean="0"/>
              <a:t>Задачи </a:t>
            </a:r>
            <a:r>
              <a:rPr lang="ru-RU" b="1" dirty="0"/>
              <a:t>паллиативной помощи:</a:t>
            </a:r>
          </a:p>
          <a:p>
            <a:pPr marL="0" indent="0">
              <a:buNone/>
            </a:pPr>
            <a:r>
              <a:rPr lang="ru-RU" dirty="0" smtClean="0"/>
              <a:t>1</a:t>
            </a:r>
            <a:r>
              <a:rPr lang="ru-RU" dirty="0"/>
              <a:t>. Адекватное обезболивание и купирование других </a:t>
            </a:r>
            <a:r>
              <a:rPr lang="ru-RU" dirty="0" smtClean="0"/>
              <a:t>физических </a:t>
            </a:r>
            <a:r>
              <a:rPr lang="ru-RU" dirty="0"/>
              <a:t>симптомов.</a:t>
            </a:r>
            <a:br>
              <a:rPr lang="ru-RU" dirty="0"/>
            </a:br>
            <a:r>
              <a:rPr lang="ru-RU" dirty="0"/>
              <a:t>2. Психологическая поддержка  больного и ухаживающих </a:t>
            </a:r>
            <a:r>
              <a:rPr lang="ru-RU" dirty="0" smtClean="0"/>
              <a:t>родственников</a:t>
            </a:r>
            <a:r>
              <a:rPr lang="ru-RU" dirty="0"/>
              <a:t>.</a:t>
            </a:r>
            <a:br>
              <a:rPr lang="ru-RU" dirty="0"/>
            </a:br>
            <a:r>
              <a:rPr lang="ru-RU" dirty="0"/>
              <a:t>3. Выработка отношения к смерти как к нормальному </a:t>
            </a:r>
            <a:r>
              <a:rPr lang="ru-RU" dirty="0" smtClean="0"/>
              <a:t>этапу </a:t>
            </a:r>
            <a:r>
              <a:rPr lang="ru-RU" dirty="0"/>
              <a:t>пути человека.</a:t>
            </a:r>
            <a:br>
              <a:rPr lang="ru-RU" dirty="0"/>
            </a:br>
            <a:r>
              <a:rPr lang="ru-RU" dirty="0"/>
              <a:t>4. Удовлетворение духовных потребностей больного и </a:t>
            </a:r>
            <a:r>
              <a:rPr lang="ru-RU" dirty="0" smtClean="0"/>
              <a:t>его </a:t>
            </a:r>
            <a:r>
              <a:rPr lang="ru-RU" dirty="0"/>
              <a:t>близких.</a:t>
            </a:r>
            <a:br>
              <a:rPr lang="ru-RU" dirty="0"/>
            </a:br>
            <a:r>
              <a:rPr lang="ru-RU" dirty="0"/>
              <a:t>5. Решение социальных и юридических вопросов.</a:t>
            </a:r>
            <a:br>
              <a:rPr lang="ru-RU" dirty="0"/>
            </a:br>
            <a:r>
              <a:rPr lang="ru-RU" dirty="0"/>
              <a:t>6. Решение  вопросов медицинской биоэтики.</a:t>
            </a:r>
          </a:p>
          <a:p>
            <a:pPr marL="0" indent="0">
              <a:buNone/>
            </a:pPr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8541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Паллиативная медицинская помощь: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1800" b="1" dirty="0" smtClean="0"/>
              <a:t>облегчает </a:t>
            </a:r>
            <a:r>
              <a:rPr lang="ru-RU" sz="1800" b="1" dirty="0"/>
              <a:t>боль и другие доставляющие беспокойство симптомы;</a:t>
            </a:r>
          </a:p>
          <a:p>
            <a:r>
              <a:rPr lang="ru-RU" sz="1800" b="1" dirty="0"/>
              <a:t>утверждает жизнь и относится к умиранию как к естественному процессу;</a:t>
            </a:r>
          </a:p>
          <a:p>
            <a:r>
              <a:rPr lang="ru-RU" sz="1800" b="1" dirty="0"/>
              <a:t>не стремится ни ускорить, ни отдалить наступление смерти;</a:t>
            </a:r>
          </a:p>
          <a:p>
            <a:r>
              <a:rPr lang="ru-RU" sz="1800" b="1" dirty="0"/>
              <a:t>включает психологические и духовные аспекты помощи пациентам;</a:t>
            </a:r>
          </a:p>
          <a:p>
            <a:r>
              <a:rPr lang="ru-RU" sz="1800" b="1" dirty="0"/>
              <a:t>предлагает пациентам систему поддержки, чтобы они могли жить насколько возможно активно до самой смерти;</a:t>
            </a:r>
          </a:p>
          <a:p>
            <a:r>
              <a:rPr lang="ru-RU" sz="1800" b="1" dirty="0"/>
              <a:t>предлагает систему поддержки близким пациента во время его болезни, а также в период тяжёлой утраты;</a:t>
            </a:r>
          </a:p>
          <a:p>
            <a:r>
              <a:rPr lang="ru-RU" sz="1800" b="1" dirty="0"/>
              <a:t>использует </a:t>
            </a:r>
            <a:r>
              <a:rPr lang="ru-RU" sz="1800" b="1" dirty="0" err="1"/>
              <a:t>мультидисциплинарный</a:t>
            </a:r>
            <a:r>
              <a:rPr lang="ru-RU" sz="1800" b="1" dirty="0"/>
              <a:t> командный подход для удовлетворения потребностей пациентов и их родственников, в том числе в период тяжёлой утраты, если возникает в этом необходимость;</a:t>
            </a:r>
          </a:p>
          <a:p>
            <a:r>
              <a:rPr lang="ru-RU" sz="1800" b="1" dirty="0"/>
              <a:t>повышает качество жизни и может также положительно повлиять на течение болезни;</a:t>
            </a:r>
          </a:p>
          <a:p>
            <a:r>
              <a:rPr lang="ru-RU" sz="1800" b="1" dirty="0"/>
              <a:t>применима на ранних стадиях заболевания в сочетании с другими методами лечения, направленными на продление жизни, например с химиотерапией, радиационной терапией, ВААРТ.</a:t>
            </a:r>
          </a:p>
          <a:p>
            <a:r>
              <a:rPr lang="ru-RU" sz="1800" b="1" dirty="0"/>
              <a:t>включает проведение исследований с целью лучшего понимания и лечения доставляющих беспокойство клинических симптомов и </a:t>
            </a:r>
            <a:r>
              <a:rPr lang="ru-RU" sz="1800" b="1" dirty="0" smtClean="0"/>
              <a:t>осложнений.</a:t>
            </a:r>
            <a:endParaRPr lang="ru-RU" sz="180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1062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557808"/>
            <a:ext cx="10972800" cy="1143000"/>
          </a:xfrm>
        </p:spPr>
        <p:txBody>
          <a:bodyPr>
            <a:normAutofit fontScale="90000"/>
          </a:bodyPr>
          <a:lstStyle/>
          <a:p>
            <a:r>
              <a:rPr lang="ru-RU" sz="2700" dirty="0"/>
              <a:t>Паллиативная медицинская помощь оказывается пациентам с неизлечимыми прогрессирующими заболеваниями и состояниями, среди которых выделяют следующие основные группы</a:t>
            </a:r>
            <a:r>
              <a:rPr lang="ru-RU" sz="2700" dirty="0" smtClean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9376" y="1855365"/>
            <a:ext cx="10972800" cy="452596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ru-RU" dirty="0"/>
          </a:p>
          <a:p>
            <a:pPr lvl="1"/>
            <a:r>
              <a:rPr lang="ru-RU" dirty="0" smtClean="0"/>
              <a:t>пациенты </a:t>
            </a:r>
            <a:r>
              <a:rPr lang="ru-RU" dirty="0"/>
              <a:t>с различными формами злокачественных новообразований;</a:t>
            </a:r>
          </a:p>
          <a:p>
            <a:pPr lvl="1"/>
            <a:r>
              <a:rPr lang="ru-RU" dirty="0"/>
              <a:t>пациенты с органной недостаточностью в стадии декомпенсации, при невозможности достичь ремиссии заболевания или стабилизации состояния пациента;</a:t>
            </a:r>
          </a:p>
          <a:p>
            <a:pPr lvl="1"/>
            <a:r>
              <a:rPr lang="ru-RU" dirty="0"/>
              <a:t>пациенты с хроническими прогрессирующими заболеваниями терапевтического профиля в терминальной стадии развития;</a:t>
            </a:r>
          </a:p>
          <a:p>
            <a:pPr lvl="1"/>
            <a:r>
              <a:rPr lang="ru-RU" dirty="0"/>
              <a:t>пациенты с тяжелыми необратимыми последствиями нарушений мозгового кровообращения, нуждающиеся в симптоматическом лечении и в обеспечении ухода при оказании медицинской помощи;</a:t>
            </a:r>
          </a:p>
          <a:p>
            <a:pPr lvl="1"/>
            <a:r>
              <a:rPr lang="ru-RU" dirty="0"/>
              <a:t>пациенты с тяжелыми необратимыми последствиями травм, нуждающиеся в симптоматической терапии и в обеспечении ухода при оказании медицинской помощи;</a:t>
            </a:r>
          </a:p>
          <a:p>
            <a:pPr lvl="1"/>
            <a:r>
              <a:rPr lang="ru-RU" dirty="0"/>
              <a:t>пациенты с дегенеративными заболеваниями нервной системы на поздних стадиях развития заболевания;</a:t>
            </a:r>
          </a:p>
          <a:p>
            <a:pPr lvl="1"/>
            <a:r>
              <a:rPr lang="ru-RU" dirty="0"/>
              <a:t>пациенты с различными формами деменции, в том числе с болезнью Альцгеймера, в терминальной стадии заболевания.</a:t>
            </a:r>
          </a:p>
          <a:p>
            <a:pPr marL="0" indent="0">
              <a:buNone/>
            </a:pPr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350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/>
              <a:t>Приказ Минздрава России от 14.04.2015 N 187н</a:t>
            </a:r>
            <a:br>
              <a:rPr lang="ru-RU" sz="2800" dirty="0"/>
            </a:br>
            <a:r>
              <a:rPr lang="ru-RU" sz="2800" dirty="0"/>
              <a:t>"Об утверждении Порядка оказания паллиативной медицинской помощи взрослому населению"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09600" y="2060848"/>
            <a:ext cx="10972800" cy="4065316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Паллиативная </a:t>
            </a:r>
            <a:r>
              <a:rPr lang="ru-RU" dirty="0"/>
              <a:t>медицинская помощь оказывается в следующих условиях:</a:t>
            </a:r>
          </a:p>
          <a:p>
            <a:r>
              <a:rPr lang="ru-RU" dirty="0"/>
              <a:t>амбулаторно (в условиях, не предусматривающих круглосуточного медицинского наблюдения и лечения), в том числе на дому при вызове медицинского работника;</a:t>
            </a:r>
          </a:p>
          <a:p>
            <a:r>
              <a:rPr lang="ru-RU" dirty="0"/>
              <a:t>стационарно (в условиях, обеспечивающих круглосуточное медицинское наблюдение</a:t>
            </a:r>
          </a:p>
        </p:txBody>
      </p:sp>
    </p:spTree>
    <p:extLst>
      <p:ext uri="{BB962C8B-B14F-4D97-AF65-F5344CB8AC3E}">
        <p14:creationId xmlns:p14="http://schemas.microsoft.com/office/powerpoint/2010/main" val="3190489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11127</TotalTime>
  <Words>1161</Words>
  <Application>Microsoft Office PowerPoint</Application>
  <PresentationFormat>Произвольный</PresentationFormat>
  <Paragraphs>195</Paragraphs>
  <Slides>22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22</vt:i4>
      </vt:variant>
    </vt:vector>
  </HeadingPairs>
  <TitlesOfParts>
    <vt:vector size="24" baseType="lpstr">
      <vt:lpstr>Тема Office</vt:lpstr>
      <vt:lpstr>1_Тема Office</vt:lpstr>
      <vt:lpstr>Организация паллиативной медицинской помощи в Ханты-Мансийском автономном округе – Югре</vt:lpstr>
      <vt:lpstr>Презентация PowerPoint</vt:lpstr>
      <vt:lpstr>Федеральный закон Российской Федерации от 21 ноября 2011 г. №323-ФЗ «Об основах охраны здоровья граждан в Российской Федерации»</vt:lpstr>
      <vt:lpstr>Правовое регулирование оказания паллиативной медицинской помощи в Российской Федерации</vt:lpstr>
      <vt:lpstr>Правовое регулирование оказания паллиативной медицинской помощи в Ханты-Мансийском автономном округе – Югре</vt:lpstr>
      <vt:lpstr>Презентация PowerPoint</vt:lpstr>
      <vt:lpstr>Паллиативная медицинская помощь:</vt:lpstr>
      <vt:lpstr>Паллиативная медицинская помощь оказывается пациентам с неизлечимыми прогрессирующими заболеваниями и состояниями, среди которых выделяют следующие основные группы:</vt:lpstr>
      <vt:lpstr>Приказ Минздрава России от 14.04.2015 N 187н "Об утверждении Порядка оказания паллиативной медицинской помощи взрослому населению"</vt:lpstr>
      <vt:lpstr>Презентация PowerPoint</vt:lpstr>
      <vt:lpstr>Презентация PowerPoint</vt:lpstr>
      <vt:lpstr>Динамика коечного фонда для оказания паллиативной медицинской помощи в Ханты-Мансийском автономном округе – Югре</vt:lpstr>
      <vt:lpstr>Презентация PowerPoint</vt:lpstr>
      <vt:lpstr>Регистр пациентов, нуждающихся в оказании паллиативной медицинской помощи на территории Ханты-Мансийского автономного округа – Югры</vt:lpstr>
      <vt:lpstr>Исполнение нормативов по паллиативной медицинской помощи медицинскими организациями ХМАО-Югры</vt:lpstr>
      <vt:lpstr>Показатели количества пролеченных пациентов, нуждающихся в оказании ПМП в стационарных условиях (за первые 9 месяцев 2015 года)</vt:lpstr>
      <vt:lpstr>Показатели летальности пациентов, нуждающихся в оказании ПМП в стационарных условиях (за первые 9 месяцев 2015 года) -</vt:lpstr>
      <vt:lpstr>Динамика оказания паллиативной медицинской помощи в Ханты-Мансийском автономном округе – Югре</vt:lpstr>
      <vt:lpstr>Динамика обучения родственников уходу за тяжелобольными</vt:lpstr>
      <vt:lpstr>Общее количество специалистов, прошедшее обучение по паллиативной медицинской помощи</vt:lpstr>
      <vt:lpstr>Финансовое обеспечение паллиативной медицинской помощи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Финансирование отрасли  в 2009  году</dc:title>
  <dc:creator>Shuvalov Shuvalov</dc:creator>
  <cp:lastModifiedBy>sisinmed</cp:lastModifiedBy>
  <cp:revision>1119</cp:revision>
  <cp:lastPrinted>2015-11-27T10:52:30Z</cp:lastPrinted>
  <dcterms:modified xsi:type="dcterms:W3CDTF">2015-11-27T13:02:03Z</dcterms:modified>
</cp:coreProperties>
</file>